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9" d="100"/>
          <a:sy n="79" d="100"/>
        </p:scale>
        <p:origin x="-195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3776" y="3776472"/>
            <a:ext cx="7196328" cy="147002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776" y="5257800"/>
            <a:ext cx="7196328" cy="98755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Wingdings 2" pitchFamily="18" charset="2"/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2/22/13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4267200"/>
            <a:ext cx="7612063" cy="1100138"/>
          </a:xfrm>
        </p:spPr>
        <p:txBody>
          <a:bodyPr anchor="b"/>
          <a:lstStyle>
            <a:lvl1pPr algn="ctr">
              <a:defRPr sz="4400" b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414040">
            <a:off x="1779080" y="450465"/>
            <a:ext cx="5486400" cy="3626214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18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5175" y="5443538"/>
            <a:ext cx="7612063" cy="804862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2/22/13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03CEC41E-48BD-4881-B6FF-D82EEBBCD904}" type="datetimeFigureOut">
              <a:rPr lang="en-US" smtClean="0"/>
              <a:t>2/22/13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4"/>
          </p:nvPr>
        </p:nvSpPr>
        <p:spPr>
          <a:xfrm rot="307655">
            <a:off x="4082874" y="3187732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72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 rot="21414752">
            <a:off x="4623469" y="338031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2/22/13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457200"/>
            <a:ext cx="1497106" cy="5810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6888" y="457200"/>
            <a:ext cx="6513511" cy="581025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2/22/13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2/22/13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6889" y="3774328"/>
            <a:ext cx="7199311" cy="1470025"/>
          </a:xfrm>
        </p:spPr>
        <p:txBody>
          <a:bodyPr anchor="b" anchorCtr="0"/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6888" y="5257800"/>
            <a:ext cx="7199312" cy="9906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2/22/13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 rot="504148">
            <a:off x="4493544" y="555043"/>
            <a:ext cx="4142460" cy="308539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2236694"/>
            <a:ext cx="7612063" cy="13620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3617259"/>
            <a:ext cx="7612063" cy="1500187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2/22/13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5175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9637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2/22/13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4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174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9637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9637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2/22/13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2/22/13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2/22/13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5800" y="381000"/>
            <a:ext cx="4149725" cy="588645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03CEC41E-48BD-4881-B6FF-D82EEBBCD904}" type="datetimeFigureOut">
              <a:rPr lang="en-US" smtClean="0"/>
              <a:t>2/22/13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2070846"/>
            <a:ext cx="7612064" cy="41820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03CEC41E-48BD-4881-B6FF-D82EEBBCD904}" type="datetimeFigureOut">
              <a:rPr lang="en-US" smtClean="0"/>
              <a:t>2/22/13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375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2"/>
          </a:solidFill>
          <a:effectLst>
            <a:outerShdw blurRad="50800" dist="25400" dir="2700000" algn="tl" rotWithShape="0">
              <a:schemeClr val="bg1">
                <a:alpha val="4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Font typeface="Wingdings 2" pitchFamily="18" charset="2"/>
        <a:buChar char=""/>
        <a:defRPr sz="24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2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emf"/><Relationship Id="rId3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emf"/><Relationship Id="rId3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Ecological Succession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1841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Secondary Succession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Secondary succession is the reestablishment of a damaged ecosystem in an area where the soil was left intact. </a:t>
            </a:r>
          </a:p>
          <a:p>
            <a:r>
              <a:rPr lang="en-US" dirty="0" smtClean="0"/>
              <a:t>There is no end to secondary succession.</a:t>
            </a:r>
          </a:p>
          <a:p>
            <a:r>
              <a:rPr lang="en-US" dirty="0" smtClean="0"/>
              <a:t>Small disturbances start the process over and over again.</a:t>
            </a:r>
          </a:p>
          <a:p>
            <a:r>
              <a:rPr lang="en-US" dirty="0" smtClean="0"/>
              <a:t>The dynamic process of succession are always changing the face of an ecosystem.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88287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1500" y="1663700"/>
            <a:ext cx="5461000" cy="35179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5468"/>
            <a:ext cx="9060193" cy="6598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1989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Succession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Succession</a:t>
            </a:r>
            <a:r>
              <a:rPr lang="en-US" dirty="0" smtClean="0"/>
              <a:t> is the sequence of biotic changes that regenerate a damaged community or create a community in a previously uninhabited area. 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2000" y="2260600"/>
            <a:ext cx="5080000" cy="2336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2000" y="2260600"/>
            <a:ext cx="5080000" cy="2336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2000" y="2260600"/>
            <a:ext cx="5080000" cy="23368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2000" y="2260600"/>
            <a:ext cx="5080000" cy="23368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2000" y="2260600"/>
            <a:ext cx="5080000" cy="23368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2000" y="2260600"/>
            <a:ext cx="5080000" cy="23368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43034" y="3422650"/>
            <a:ext cx="6489905" cy="299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54102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Primary Succession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Primary succession </a:t>
            </a:r>
            <a:r>
              <a:rPr lang="en-US" dirty="0" smtClean="0"/>
              <a:t>is the establishment and development of an ecosystem in an area that was previously uninhabited.</a:t>
            </a:r>
          </a:p>
          <a:p>
            <a:endParaRPr lang="en-US" dirty="0"/>
          </a:p>
          <a:p>
            <a:r>
              <a:rPr lang="en-US" dirty="0" smtClean="0"/>
              <a:t>The first organisms that live in a previously uninhabited are are called </a:t>
            </a:r>
            <a:r>
              <a:rPr lang="en-US" b="1" dirty="0" smtClean="0"/>
              <a:t>pioneer species. </a:t>
            </a:r>
            <a:r>
              <a:rPr lang="en-US" dirty="0" smtClean="0"/>
              <a:t>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1887194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8500" y="1689100"/>
            <a:ext cx="5194300" cy="34798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"/>
            <a:ext cx="913272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4529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Bare rock is exposed by a retreating glacier or is created when lava cools</a:t>
            </a:r>
          </a:p>
          <a:p>
            <a:endParaRPr lang="en-US" dirty="0"/>
          </a:p>
          <a:p>
            <a:r>
              <a:rPr lang="en-US" dirty="0" smtClean="0"/>
              <a:t>Wind, rain, and ice begin to break down the surface </a:t>
            </a:r>
            <a:r>
              <a:rPr lang="en-US" dirty="0" smtClean="0"/>
              <a:t>of </a:t>
            </a:r>
            <a:r>
              <a:rPr lang="en-US" dirty="0" smtClean="0"/>
              <a:t>the rock, forming cracks and breaking the rock into smaller pieces.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70325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Lichen and moss spores are blown by the wind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As </a:t>
            </a:r>
            <a:r>
              <a:rPr lang="en-US" dirty="0" smtClean="0"/>
              <a:t>they grow, they break up the rock further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 smtClean="0"/>
              <a:t>When they die, their remains mix with the rock pieces to form a thin layer of soil.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8192" y="2599352"/>
            <a:ext cx="2854259" cy="1901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07921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Over time, seeds are blown into the area or are dropped by birds.</a:t>
            </a:r>
          </a:p>
          <a:p>
            <a:endParaRPr lang="en-US" dirty="0"/>
          </a:p>
          <a:p>
            <a:r>
              <a:rPr lang="en-US" dirty="0" smtClean="0"/>
              <a:t>Small flowers and hardy shrubs grow from these seeds. </a:t>
            </a:r>
          </a:p>
          <a:p>
            <a:endParaRPr lang="en-US" dirty="0"/>
          </a:p>
          <a:p>
            <a:r>
              <a:rPr lang="en-US" dirty="0" smtClean="0"/>
              <a:t>These new plants provide a habitat for small animals, break up the rock with their roots, and add material to the soil when they die.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99456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the soil continues to grow thicker, small trees take root, and different animals move into the area.</a:t>
            </a:r>
          </a:p>
          <a:p>
            <a:endParaRPr lang="en-US" dirty="0"/>
          </a:p>
          <a:p>
            <a:r>
              <a:rPr lang="en-US" dirty="0" smtClean="0"/>
              <a:t>These trees provide shade.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28025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Different tree species take root in the shade and eventually replace the original trees, which need direct sunlight to thrive.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44383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Habitat">
  <a:themeElements>
    <a:clrScheme name="Habitat">
      <a:dk1>
        <a:sysClr val="windowText" lastClr="000000"/>
      </a:dk1>
      <a:lt1>
        <a:sysClr val="window" lastClr="FFFFFF"/>
      </a:lt1>
      <a:dk2>
        <a:srgbClr val="194431"/>
      </a:dk2>
      <a:lt2>
        <a:srgbClr val="F0E6C3"/>
      </a:lt2>
      <a:accent1>
        <a:srgbClr val="F8C000"/>
      </a:accent1>
      <a:accent2>
        <a:srgbClr val="F88600"/>
      </a:accent2>
      <a:accent3>
        <a:srgbClr val="F83500"/>
      </a:accent3>
      <a:accent4>
        <a:srgbClr val="8B723D"/>
      </a:accent4>
      <a:accent5>
        <a:srgbClr val="818B3D"/>
      </a:accent5>
      <a:accent6>
        <a:srgbClr val="586215"/>
      </a:accent6>
      <a:hlink>
        <a:srgbClr val="FF621D"/>
      </a:hlink>
      <a:folHlink>
        <a:srgbClr val="F3D260"/>
      </a:folHlink>
    </a:clrScheme>
    <a:fontScheme name="Habitat">
      <a:majorFont>
        <a:latin typeface="Book Antiqua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Book Antiqua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Habitat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30000"/>
              </a:schemeClr>
              <a:schemeClr val="phClr">
                <a:satMod val="275000"/>
              </a:schemeClr>
            </a:duotone>
          </a:blip>
          <a:tile tx="0" ty="0" sx="40000" sy="4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40000"/>
                <a:satMod val="130000"/>
              </a:schemeClr>
              <a:schemeClr val="phClr">
                <a:satMod val="275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0000"/>
              <a:satMod val="105000"/>
            </a:schemeClr>
          </a:solidFill>
          <a:prstDash val="solid"/>
        </a:ln>
        <a:ln w="25400" cap="flat" cmpd="sng" algn="ctr">
          <a:solidFill>
            <a:schemeClr val="phClr">
              <a:shade val="80000"/>
            </a:schemeClr>
          </a:solidFill>
          <a:prstDash val="solid"/>
        </a:ln>
        <a:ln w="25400" cap="flat" cmpd="sng" algn="ctr">
          <a:solidFill>
            <a:schemeClr val="phClr">
              <a:shade val="7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r="4200000" sx="105000" sy="105000" algn="t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76200" dist="25400" dir="13200000">
              <a:srgbClr val="000000">
                <a:alpha val="80000"/>
              </a:srgbClr>
            </a:innerShdw>
          </a:effectLst>
          <a:scene3d>
            <a:camera prst="orthographicFront">
              <a:rot lat="0" lon="0" rev="0"/>
            </a:camera>
            <a:lightRig rig="balanced" dir="t">
              <a:rot lat="0" lon="0" rev="19800000"/>
            </a:lightRig>
          </a:scene3d>
          <a:sp3d prstMaterial="softEdge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Habitat.thmx</Template>
  <TotalTime>93</TotalTime>
  <Words>303</Words>
  <Application>Microsoft Macintosh PowerPoint</Application>
  <PresentationFormat>On-screen Show (4:3)</PresentationFormat>
  <Paragraphs>35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Habitat</vt:lpstr>
      <vt:lpstr>Ecological Succession</vt:lpstr>
      <vt:lpstr>Succession</vt:lpstr>
      <vt:lpstr>Primary Succession</vt:lpstr>
      <vt:lpstr>PowerPoint Presentation</vt:lpstr>
      <vt:lpstr>Step 1</vt:lpstr>
      <vt:lpstr>Step 2</vt:lpstr>
      <vt:lpstr>Step 3</vt:lpstr>
      <vt:lpstr>Step 4</vt:lpstr>
      <vt:lpstr>Step 5</vt:lpstr>
      <vt:lpstr>Secondary Succession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Ecological Succession</dc:title>
  <dc:creator>MORANTZ, CHARLES</dc:creator>
  <cp:lastModifiedBy>PIRRAGLIA, MELISSA</cp:lastModifiedBy>
  <cp:revision>7</cp:revision>
  <dcterms:created xsi:type="dcterms:W3CDTF">2013-02-04T21:22:50Z</dcterms:created>
  <dcterms:modified xsi:type="dcterms:W3CDTF">2013-02-22T23:27:49Z</dcterms:modified>
</cp:coreProperties>
</file>